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14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4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399" r:id="rId214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3043EC5-8C7F-436E-B330-6F9B24DC29A4}">
  <a:tblStyle styleId="{73043EC5-8C7F-436E-B330-6F9B24DC29A4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92427BB3-9BCB-4042-A8EA-C46B5A501D03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617024FA-6BCF-4176-A457-480336C88C0E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1C130674-43A8-4ACB-B0BE-F0F0153F2F3D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265426E6-9705-4D1C-BA35-69EEEAB12484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214" Type="http://schemas.openxmlformats.org/officeDocument/2006/relationships/slide" Target="slides/slide144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4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27" name="Shape 5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8" name="Google Shape;5028;p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029" name="Google Shape;5029;p14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31.png"/><Relationship Id="rId3" Type="http://schemas.openxmlformats.org/officeDocument/2006/relationships/image" Target="../media/image25.png"/><Relationship Id="rId4" Type="http://schemas.openxmlformats.org/officeDocument/2006/relationships/image" Target="../media/image20.png"/><Relationship Id="rId5" Type="http://schemas.openxmlformats.org/officeDocument/2006/relationships/image" Target="../media/image28.png"/><Relationship Id="rId6" Type="http://schemas.openxmlformats.org/officeDocument/2006/relationships/image" Target="../media/image30.png"/><Relationship Id="rId7" Type="http://schemas.openxmlformats.org/officeDocument/2006/relationships/image" Target="../media/image22.png"/><Relationship Id="rId8" Type="http://schemas.openxmlformats.org/officeDocument/2006/relationships/image" Target="../media/image17.png"/><Relationship Id="rId9" Type="http://schemas.openxmlformats.org/officeDocument/2006/relationships/image" Target="../media/image19.png"/><Relationship Id="rId10" Type="http://schemas.openxmlformats.org/officeDocument/2006/relationships/image" Target="../media/image18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1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7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7.png"/><Relationship Id="rId4" Type="http://schemas.openxmlformats.org/officeDocument/2006/relationships/image" Target="../media/image16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3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0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4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.png"/><Relationship Id="rId3" Type="http://schemas.openxmlformats.org/officeDocument/2006/relationships/image" Target="../media/image15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22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55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14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8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66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8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53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59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45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28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38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42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4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27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54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49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26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30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12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43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7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23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46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1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4.jpg"/><Relationship Id="rId2" Type="http://schemas.openxmlformats.org/officeDocument/2006/relationships/image" Target="../media/image32.png"/><Relationship Id="rId3" Type="http://schemas.openxmlformats.org/officeDocument/2006/relationships/image" Target="../media/image37.png"/><Relationship Id="rId4" Type="http://schemas.openxmlformats.org/officeDocument/2006/relationships/image" Target="../media/image36.png"/><Relationship Id="rId5" Type="http://schemas.openxmlformats.org/officeDocument/2006/relationships/image" Target="../media/image33.jpg"/><Relationship Id="rId6" Type="http://schemas.openxmlformats.org/officeDocument/2006/relationships/image" Target="../media/image35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51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60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16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61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46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57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17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3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9.jpg"/><Relationship Id="rId2" Type="http://schemas.openxmlformats.org/officeDocument/2006/relationships/image" Target="../media/image38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39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40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41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5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20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31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3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19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0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32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33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25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34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2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36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9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56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48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65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58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26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44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63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13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15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21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47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6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64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35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11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24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29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10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62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52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notesSlide" Target="../notesSlides/notesSlide144.xml"/></Relationships>
</file>

<file path=ppt/slides/slide1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30" name="Shape 5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1" name="Google Shape;5031;p700"/>
          <p:cNvSpPr txBox="1"/>
          <p:nvPr>
            <p:ph type="title"/>
          </p:nvPr>
        </p:nvSpPr>
        <p:spPr>
          <a:xfrm>
            <a:off x="457200" y="205978"/>
            <a:ext cx="8229600" cy="19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1400"/>
              <a:buFont typeface="Comic Sans MS"/>
              <a:buNone/>
            </a:pPr>
            <a:r>
              <a:rPr b="1" i="0" lang="zh-CN" sz="2520" u="none" cap="none" strike="noStrike">
                <a:solidFill>
                  <a:srgbClr val="7030A0"/>
                </a:solidFill>
                <a:latin typeface="Comic Sans MS"/>
                <a:ea typeface="Comic Sans MS"/>
                <a:cs typeface="Comic Sans MS"/>
                <a:sym typeface="Comic Sans MS"/>
              </a:rPr>
              <a:t>Greatest Common Factor</a:t>
            </a:r>
            <a:endParaRPr b="1" i="0" sz="2520" u="none" cap="none" strike="noStrike">
              <a:solidFill>
                <a:srgbClr val="7030A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5032" name="Google Shape;5032;p700"/>
          <p:cNvSpPr txBox="1"/>
          <p:nvPr>
            <p:ph idx="1" type="body"/>
          </p:nvPr>
        </p:nvSpPr>
        <p:spPr>
          <a:xfrm>
            <a:off x="152400" y="514350"/>
            <a:ext cx="8763000" cy="45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0" lang="zh-CN" sz="3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The largest factors shared by two numbers.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030A0"/>
              </a:buClr>
              <a:buSzPts val="1400"/>
              <a:buFont typeface="Arial"/>
              <a:buNone/>
            </a:pPr>
            <a:r>
              <a:rPr b="0" i="1" lang="zh-CN" sz="3200" u="none" cap="none" strike="noStrike">
                <a:solidFill>
                  <a:srgbClr val="7030A0"/>
                </a:solidFill>
                <a:latin typeface="Comic Sans MS"/>
                <a:ea typeface="Comic Sans MS"/>
                <a:cs typeface="Comic Sans MS"/>
                <a:sym typeface="Comic Sans MS"/>
              </a:rPr>
              <a:t>What is the GCF of 16 and 24?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0" lang="zh-CN" sz="3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We start by listing the </a:t>
            </a:r>
            <a:r>
              <a:rPr b="0" i="0" lang="zh-CN" sz="3200" u="none" cap="none" strike="noStrike">
                <a:solidFill>
                  <a:srgbClr val="7030A0"/>
                </a:solidFill>
                <a:latin typeface="Comic Sans MS"/>
                <a:ea typeface="Comic Sans MS"/>
                <a:cs typeface="Comic Sans MS"/>
                <a:sym typeface="Comic Sans MS"/>
              </a:rPr>
              <a:t>factors</a:t>
            </a:r>
            <a:r>
              <a:rPr b="0" i="0" lang="zh-CN" sz="3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of both numbers.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i="0" lang="zh-CN" sz="3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16</a:t>
            </a:r>
            <a:r>
              <a:rPr b="0" i="0" lang="zh-CN" sz="3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: 1, 2, 4, 8, 16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i="0" lang="zh-CN" sz="3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24</a:t>
            </a:r>
            <a:r>
              <a:rPr b="0" i="0" lang="zh-CN" sz="3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: 1, 2, 3, 4, 6, 8, 12, 24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0" lang="zh-CN" sz="3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What numbers do they have in </a:t>
            </a:r>
            <a:r>
              <a:rPr b="0" i="0" lang="zh-CN" sz="3200" u="none" cap="none" strike="noStrike">
                <a:solidFill>
                  <a:srgbClr val="7030A0"/>
                </a:solidFill>
                <a:latin typeface="Comic Sans MS"/>
                <a:ea typeface="Comic Sans MS"/>
                <a:cs typeface="Comic Sans MS"/>
                <a:sym typeface="Comic Sans MS"/>
              </a:rPr>
              <a:t>common</a:t>
            </a:r>
            <a:r>
              <a:rPr b="0" i="0" lang="zh-CN" sz="3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?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0" lang="zh-CN" sz="3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1, 2, 4, 8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0" lang="zh-CN" sz="3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Which number is the </a:t>
            </a:r>
            <a:r>
              <a:rPr b="0" i="0" lang="zh-CN" sz="3200" u="none" cap="none" strike="noStrike">
                <a:solidFill>
                  <a:srgbClr val="7030A0"/>
                </a:solidFill>
                <a:latin typeface="Comic Sans MS"/>
                <a:ea typeface="Comic Sans MS"/>
                <a:cs typeface="Comic Sans MS"/>
                <a:sym typeface="Comic Sans MS"/>
              </a:rPr>
              <a:t>greatest</a:t>
            </a:r>
            <a:r>
              <a:rPr b="0" i="0" lang="zh-CN" sz="3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?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880"/>
              </a:spcBef>
              <a:spcAft>
                <a:spcPts val="0"/>
              </a:spcAft>
              <a:buClr>
                <a:srgbClr val="7030A0"/>
              </a:buClr>
              <a:buSzPts val="1400"/>
              <a:buFont typeface="Arial"/>
              <a:buNone/>
            </a:pPr>
            <a:r>
              <a:rPr b="0" i="0" lang="zh-CN" sz="4400" u="none" cap="none" strike="noStrike">
                <a:solidFill>
                  <a:srgbClr val="7030A0"/>
                </a:solidFill>
                <a:latin typeface="Comic Sans MS"/>
                <a:ea typeface="Comic Sans MS"/>
                <a:cs typeface="Comic Sans MS"/>
                <a:sym typeface="Comic Sans MS"/>
              </a:rPr>
              <a:t>8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3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3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3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3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3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3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3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3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3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